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0" r:id="rId2"/>
    <p:sldId id="389" r:id="rId3"/>
    <p:sldId id="393" r:id="rId4"/>
    <p:sldId id="386" r:id="rId5"/>
    <p:sldId id="390" r:id="rId6"/>
    <p:sldId id="384" r:id="rId7"/>
    <p:sldId id="387" r:id="rId8"/>
    <p:sldId id="388" r:id="rId9"/>
    <p:sldId id="400" r:id="rId10"/>
    <p:sldId id="392" r:id="rId11"/>
    <p:sldId id="403" r:id="rId12"/>
    <p:sldId id="405" r:id="rId13"/>
    <p:sldId id="399" r:id="rId14"/>
    <p:sldId id="40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B0C"/>
    <a:srgbClr val="F29B3C"/>
    <a:srgbClr val="176863"/>
    <a:srgbClr val="004157"/>
    <a:srgbClr val="1F9CD8"/>
    <a:srgbClr val="EB6307"/>
    <a:srgbClr val="C7C7C7"/>
    <a:srgbClr val="B2B2B2"/>
    <a:srgbClr val="A1A1A1"/>
    <a:srgbClr val="C5BC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41" autoAdjust="0"/>
    <p:restoredTop sz="85432" autoAdjust="0"/>
  </p:normalViewPr>
  <p:slideViewPr>
    <p:cSldViewPr snapToGrid="0">
      <p:cViewPr varScale="1">
        <p:scale>
          <a:sx n="92" d="100"/>
          <a:sy n="92" d="100"/>
        </p:scale>
        <p:origin x="344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578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3E5DC-BB73-4937-98CF-FC529CAAF71B}" type="datetimeFigureOut">
              <a:rPr lang="de-DE" smtClean="0"/>
              <a:pPr/>
              <a:t>14.10.19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19DA0-564B-4FEB-B6BF-699D7C93FE7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7128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23939-4631-4929-943B-43B034D191CE}" type="datetimeFigureOut">
              <a:rPr lang="de-DE" smtClean="0"/>
              <a:pPr/>
              <a:t>14.10.19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16DBD-5A8B-4E72-AF40-B62645404AC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31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Gespräch</a:t>
            </a:r>
            <a:r>
              <a:rPr lang="en-GB" dirty="0"/>
              <a:t>: </a:t>
            </a:r>
            <a:r>
              <a:rPr lang="en-GB" dirty="0" err="1"/>
              <a:t>Blitzrunde</a:t>
            </a:r>
            <a:endParaRPr lang="en-GB" dirty="0"/>
          </a:p>
          <a:p>
            <a:r>
              <a:rPr lang="en-GB" dirty="0"/>
              <a:t>Role Models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505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Smart Environments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802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Poster </a:t>
            </a:r>
            <a:r>
              <a:rPr lang="en-GB" dirty="0" err="1"/>
              <a:t>zeigen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97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005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832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Poster </a:t>
            </a:r>
            <a:r>
              <a:rPr lang="en-GB" dirty="0" err="1"/>
              <a:t>zeigen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712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67" y="6047798"/>
            <a:ext cx="12188825" cy="819346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75" y="5894826"/>
            <a:ext cx="12188825" cy="14382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4145"/>
            <a:ext cx="864334" cy="365125"/>
          </a:xfrm>
        </p:spPr>
        <p:txBody>
          <a:bodyPr/>
          <a:lstStyle/>
          <a:p>
            <a:fld id="{55009064-21D7-415B-B5C1-76EBC4098E5E}" type="datetime1">
              <a:rPr lang="de-DE" smtClean="0"/>
              <a:pPr/>
              <a:t>14.10.19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57894" y="6415395"/>
            <a:ext cx="736833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907" y="6314638"/>
            <a:ext cx="346364" cy="487756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438" y="6292796"/>
            <a:ext cx="1160721" cy="355705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63" y="6348487"/>
            <a:ext cx="664994" cy="275078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44" y="6330104"/>
            <a:ext cx="609851" cy="364894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314" y="6317665"/>
            <a:ext cx="516752" cy="301658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919" y="6173543"/>
            <a:ext cx="561459" cy="561459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189" y="6345322"/>
            <a:ext cx="775964" cy="315235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31" y="6335604"/>
            <a:ext cx="368150" cy="328705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29" y="6356406"/>
            <a:ext cx="1828434" cy="330641"/>
          </a:xfrm>
          <a:prstGeom prst="rect">
            <a:avLst/>
          </a:prstGeom>
        </p:spPr>
      </p:pic>
      <p:pic>
        <p:nvPicPr>
          <p:cNvPr id="44034" name="Picture 2" descr="Bildergebnis für offis oldenburg"/>
          <p:cNvPicPr>
            <a:picLocks noChangeAspect="1" noChangeArrowheads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975"/>
          <a:stretch>
            <a:fillRect/>
          </a:stretch>
        </p:blipFill>
        <p:spPr bwMode="auto">
          <a:xfrm>
            <a:off x="7636192" y="6473451"/>
            <a:ext cx="525767" cy="14449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aseline="0">
                <a:latin typeface="Calibri" panose="020F0502020204030204" pitchFamily="34" charset="0"/>
              </a:defRPr>
            </a:lvl1pPr>
            <a:lvl2pPr marL="384048" indent="-182880">
              <a:buFont typeface="Arial" panose="020B0604020202020204" pitchFamily="34" charset="0"/>
              <a:buChar char="•"/>
              <a:defRPr sz="2000" baseline="0">
                <a:latin typeface="Calibri" panose="020F0502020204030204" pitchFamily="34" charset="0"/>
              </a:defRPr>
            </a:lvl2pPr>
            <a:lvl3pPr marL="566928" indent="-182880">
              <a:buFont typeface="Arial" panose="020B0604020202020204" pitchFamily="34" charset="0"/>
              <a:buChar char="•"/>
              <a:defRPr sz="2000" baseline="0">
                <a:latin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 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9BF5-021F-4DCB-9F14-22F24C8C067B}" type="datetime1">
              <a:rPr lang="de-DE" smtClean="0"/>
              <a:pPr/>
              <a:t>14.10.19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/>
          <p:nvPr userDrawn="1"/>
        </p:nvSpPr>
        <p:spPr>
          <a:xfrm>
            <a:off x="3175" y="6217920"/>
            <a:ext cx="12188825" cy="64008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7"/>
          <p:cNvSpPr/>
          <p:nvPr userDrawn="1"/>
        </p:nvSpPr>
        <p:spPr>
          <a:xfrm>
            <a:off x="3175" y="6075580"/>
            <a:ext cx="12188825" cy="14382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BEC86-1C83-4C85-9476-D10313A78964}" type="datetime1">
              <a:rPr lang="de-DE" smtClean="0"/>
              <a:pPr/>
              <a:t>14.10.19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09095-5EC5-4292-9326-DE87CA5113E7}" type="datetime1">
              <a:rPr lang="de-DE" smtClean="0"/>
              <a:pPr/>
              <a:t>14.10.19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00AB9-BA4D-4484-B722-D10AB1053D03}" type="datetime1">
              <a:rPr lang="de-DE" smtClean="0"/>
              <a:pPr/>
              <a:t>14.10.19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3DDC7-47CD-4D92-99F3-B36962A84F7A}" type="datetime1">
              <a:rPr lang="de-DE" smtClean="0"/>
              <a:pPr/>
              <a:t>14.10.19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/>
          <p:nvPr userDrawn="1"/>
        </p:nvSpPr>
        <p:spPr>
          <a:xfrm>
            <a:off x="3175" y="6217920"/>
            <a:ext cx="12188825" cy="64008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7"/>
          <p:cNvSpPr/>
          <p:nvPr userDrawn="1"/>
        </p:nvSpPr>
        <p:spPr>
          <a:xfrm>
            <a:off x="3175" y="6075580"/>
            <a:ext cx="12188825" cy="14382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6A77A-A920-4DC0-998E-2771F8494229}" type="datetime1">
              <a:rPr lang="de-DE" smtClean="0"/>
              <a:pPr/>
              <a:t>14.10.19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861458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2E0EA32-AA55-4D9C-9709-B3A28D7EE357}" type="datetime1">
              <a:rPr lang="de-DE" smtClean="0"/>
              <a:pPr/>
              <a:t>14.10.19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8D99-DE23-4C48-8367-BC1110E4A7F2}" type="datetime1">
              <a:rPr lang="de-DE" smtClean="0"/>
              <a:pPr/>
              <a:t>14.10.19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/>
          <p:nvPr userDrawn="1"/>
        </p:nvSpPr>
        <p:spPr>
          <a:xfrm>
            <a:off x="3175" y="6217920"/>
            <a:ext cx="12188825" cy="64008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7"/>
          <p:cNvSpPr/>
          <p:nvPr userDrawn="1"/>
        </p:nvSpPr>
        <p:spPr>
          <a:xfrm>
            <a:off x="3175" y="6075580"/>
            <a:ext cx="12188825" cy="14382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 Zweite Ebene</a:t>
            </a:r>
          </a:p>
          <a:p>
            <a:pPr lvl="2"/>
            <a:r>
              <a:rPr lang="de-DE" dirty="0"/>
              <a:t> 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67527A1-9CA2-41D9-A77F-EAC710A48966}" type="datetime1">
              <a:rPr lang="de-DE" smtClean="0"/>
              <a:pPr/>
              <a:t>14.10.19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4.emf"/><Relationship Id="rId3" Type="http://schemas.openxmlformats.org/officeDocument/2006/relationships/image" Target="../media/image13.tiff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tiff"/><Relationship Id="rId10" Type="http://schemas.openxmlformats.org/officeDocument/2006/relationships/image" Target="../media/image21.emf"/><Relationship Id="rId4" Type="http://schemas.openxmlformats.org/officeDocument/2006/relationships/image" Target="../media/image15.tiff"/><Relationship Id="rId9" Type="http://schemas.openxmlformats.org/officeDocument/2006/relationships/image" Target="../media/image20.emf"/><Relationship Id="rId1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hyperlink" Target="https://www.makercase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4.emf"/><Relationship Id="rId3" Type="http://schemas.openxmlformats.org/officeDocument/2006/relationships/image" Target="../media/image13.tiff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tiff"/><Relationship Id="rId10" Type="http://schemas.openxmlformats.org/officeDocument/2006/relationships/image" Target="../media/image21.emf"/><Relationship Id="rId4" Type="http://schemas.openxmlformats.org/officeDocument/2006/relationships/image" Target="../media/image15.tiff"/><Relationship Id="rId9" Type="http://schemas.openxmlformats.org/officeDocument/2006/relationships/image" Target="../media/image20.emf"/><Relationship Id="rId14" Type="http://schemas.openxmlformats.org/officeDocument/2006/relationships/image" Target="../media/image2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3980" y="1599702"/>
            <a:ext cx="3171579" cy="1545859"/>
          </a:xfrm>
          <a:prstGeom prst="rect">
            <a:avLst/>
          </a:prstGeom>
        </p:spPr>
      </p:pic>
      <p:pic>
        <p:nvPicPr>
          <p:cNvPr id="32769" name="Picture 1" descr="C:\Users\levis\Arbeit\SMILE\smile-svn\Austausch_KB\2017-12-11-InfoV\1-0.png"/>
          <p:cNvPicPr>
            <a:picLocks noChangeAspect="1" noChangeArrowheads="1"/>
          </p:cNvPicPr>
          <p:nvPr/>
        </p:nvPicPr>
        <p:blipFill>
          <a:blip r:embed="rId4"/>
          <a:srcRect l="21636" t="30861"/>
          <a:stretch>
            <a:fillRect/>
          </a:stretch>
        </p:blipFill>
        <p:spPr bwMode="auto">
          <a:xfrm>
            <a:off x="0" y="0"/>
            <a:ext cx="5924039" cy="7392173"/>
          </a:xfrm>
          <a:prstGeom prst="rect">
            <a:avLst/>
          </a:prstGeom>
          <a:noFill/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E17EF46F-20A7-C14C-B6E2-CF3E45C52972}"/>
              </a:ext>
            </a:extLst>
          </p:cNvPr>
          <p:cNvSpPr txBox="1">
            <a:spLocks/>
          </p:cNvSpPr>
          <p:nvPr/>
        </p:nvSpPr>
        <p:spPr>
          <a:xfrm>
            <a:off x="6058011" y="921874"/>
            <a:ext cx="6133989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/>
              <a:t>Upgrade </a:t>
            </a:r>
            <a:r>
              <a:rPr lang="de-DE" sz="4000" dirty="0" err="1"/>
              <a:t>your</a:t>
            </a:r>
            <a:r>
              <a:rPr lang="de-DE" sz="4000" dirty="0"/>
              <a:t> </a:t>
            </a:r>
            <a:r>
              <a:rPr lang="de-DE" sz="4000" dirty="0" err="1"/>
              <a:t>Room</a:t>
            </a:r>
            <a:r>
              <a:rPr lang="de-DE" sz="4000" dirty="0"/>
              <a:t> </a:t>
            </a:r>
            <a:r>
              <a:rPr lang="de-DE" sz="4000" dirty="0" err="1"/>
              <a:t>with</a:t>
            </a:r>
            <a:r>
              <a:rPr lang="de-DE" sz="4000" dirty="0"/>
              <a:t> a </a:t>
            </a:r>
            <a:r>
              <a:rPr lang="de-DE" sz="4000" dirty="0" err="1"/>
              <a:t>little</a:t>
            </a:r>
            <a:r>
              <a:rPr lang="de-DE" sz="4000" dirty="0"/>
              <a:t> Robot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7E6556B-35A2-454C-842C-59B6E57D6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708" y="2913257"/>
            <a:ext cx="2311888" cy="19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99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76B8AF43-6191-A144-BCEE-D60D71D0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450757"/>
          </a:xfrm>
        </p:spPr>
        <p:txBody>
          <a:bodyPr/>
          <a:lstStyle/>
          <a:p>
            <a:r>
              <a:rPr lang="de-DE" dirty="0"/>
              <a:t>Nutzerzentrierter Designprozess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5DB033-5835-D246-80F6-392AD15C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5" name="Group 22">
            <a:extLst>
              <a:ext uri="{FF2B5EF4-FFF2-40B4-BE49-F238E27FC236}">
                <a16:creationId xmlns:a16="http://schemas.microsoft.com/office/drawing/2014/main" id="{02AA8DFE-4886-9042-9FBC-CA49054C6C6D}"/>
              </a:ext>
            </a:extLst>
          </p:cNvPr>
          <p:cNvGrpSpPr>
            <a:grpSpLocks/>
          </p:cNvGrpSpPr>
          <p:nvPr/>
        </p:nvGrpSpPr>
        <p:grpSpPr bwMode="auto">
          <a:xfrm>
            <a:off x="1152496" y="1542905"/>
            <a:ext cx="9684837" cy="4396138"/>
            <a:chOff x="190500" y="1066800"/>
            <a:chExt cx="8763000" cy="4419600"/>
          </a:xfrm>
          <a:solidFill>
            <a:srgbClr val="176863"/>
          </a:solidFill>
        </p:grpSpPr>
        <p:grpSp>
          <p:nvGrpSpPr>
            <p:cNvPr id="6" name="Group 20">
              <a:extLst>
                <a:ext uri="{FF2B5EF4-FFF2-40B4-BE49-F238E27FC236}">
                  <a16:creationId xmlns:a16="http://schemas.microsoft.com/office/drawing/2014/main" id="{91DEC782-4658-D34A-9D14-410B3511EC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500" y="1447800"/>
              <a:ext cx="8763000" cy="4038600"/>
              <a:chOff x="228600" y="1066800"/>
              <a:chExt cx="8763000" cy="4038600"/>
            </a:xfrm>
            <a:grpFill/>
          </p:grpSpPr>
          <p:sp>
            <p:nvSpPr>
              <p:cNvPr id="8" name="Round Same Side Corner Rectangle 5">
                <a:extLst>
                  <a:ext uri="{FF2B5EF4-FFF2-40B4-BE49-F238E27FC236}">
                    <a16:creationId xmlns:a16="http://schemas.microsoft.com/office/drawing/2014/main" id="{648E9241-A27E-3848-8593-04D8758ED812}"/>
                  </a:ext>
                </a:extLst>
              </p:cNvPr>
              <p:cNvSpPr/>
              <p:nvPr/>
            </p:nvSpPr>
            <p:spPr bwMode="auto">
              <a:xfrm>
                <a:off x="3124589" y="4495350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Design</a:t>
                </a:r>
              </a:p>
            </p:txBody>
          </p:sp>
          <p:sp>
            <p:nvSpPr>
              <p:cNvPr id="9" name="Round Same Side Corner Rectangle 6">
                <a:extLst>
                  <a:ext uri="{FF2B5EF4-FFF2-40B4-BE49-F238E27FC236}">
                    <a16:creationId xmlns:a16="http://schemas.microsoft.com/office/drawing/2014/main" id="{15C1665F-7078-8C4A-8EC5-C7BEBE3C1A3E}"/>
                  </a:ext>
                </a:extLst>
              </p:cNvPr>
              <p:cNvSpPr/>
              <p:nvPr/>
            </p:nvSpPr>
            <p:spPr bwMode="auto">
              <a:xfrm>
                <a:off x="3124589" y="1068349"/>
                <a:ext cx="3048687" cy="531801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Nutzungskontext</a:t>
                </a:r>
              </a:p>
            </p:txBody>
          </p:sp>
          <p:sp>
            <p:nvSpPr>
              <p:cNvPr id="10" name="Round Same Side Corner Rectangle 7">
                <a:extLst>
                  <a:ext uri="{FF2B5EF4-FFF2-40B4-BE49-F238E27FC236}">
                    <a16:creationId xmlns:a16="http://schemas.microsoft.com/office/drawing/2014/main" id="{3CCE67F6-E7BC-904B-8AD8-20BC75F9D018}"/>
                  </a:ext>
                </a:extLst>
              </p:cNvPr>
              <p:cNvSpPr/>
              <p:nvPr/>
            </p:nvSpPr>
            <p:spPr bwMode="auto">
              <a:xfrm>
                <a:off x="5942913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Anforderungen</a:t>
                </a:r>
              </a:p>
            </p:txBody>
          </p:sp>
          <p:sp>
            <p:nvSpPr>
              <p:cNvPr id="11" name="Round Same Side Corner Rectangle 8">
                <a:extLst>
                  <a:ext uri="{FF2B5EF4-FFF2-40B4-BE49-F238E27FC236}">
                    <a16:creationId xmlns:a16="http://schemas.microsoft.com/office/drawing/2014/main" id="{D48BC5BB-E07D-1945-BC80-72FC55E19F95}"/>
                  </a:ext>
                </a:extLst>
              </p:cNvPr>
              <p:cNvSpPr/>
              <p:nvPr/>
            </p:nvSpPr>
            <p:spPr bwMode="auto">
              <a:xfrm>
                <a:off x="228600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Evaluation</a:t>
                </a:r>
              </a:p>
            </p:txBody>
          </p:sp>
          <p:sp>
            <p:nvSpPr>
              <p:cNvPr id="12" name="Bent Arrow 9">
                <a:extLst>
                  <a:ext uri="{FF2B5EF4-FFF2-40B4-BE49-F238E27FC236}">
                    <a16:creationId xmlns:a16="http://schemas.microsoft.com/office/drawing/2014/main" id="{FD41D0C8-6E61-F64F-AA27-8B745498C54C}"/>
                  </a:ext>
                </a:extLst>
              </p:cNvPr>
              <p:cNvSpPr/>
              <p:nvPr/>
            </p:nvSpPr>
            <p:spPr bwMode="auto">
              <a:xfrm>
                <a:off x="1675278" y="1068349"/>
                <a:ext cx="1449311" cy="1751900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 dirty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3" name="Bent Arrow 10">
                <a:extLst>
                  <a:ext uri="{FF2B5EF4-FFF2-40B4-BE49-F238E27FC236}">
                    <a16:creationId xmlns:a16="http://schemas.microsoft.com/office/drawing/2014/main" id="{12EC86FC-57DE-7740-8ADD-3D3DF4D7D9C7}"/>
                  </a:ext>
                </a:extLst>
              </p:cNvPr>
              <p:cNvSpPr/>
              <p:nvPr/>
            </p:nvSpPr>
            <p:spPr bwMode="auto">
              <a:xfrm rot="5400000">
                <a:off x="6287113" y="1182013"/>
                <a:ext cx="1524400" cy="1752073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4" name="Bent Arrow 11">
                <a:extLst>
                  <a:ext uri="{FF2B5EF4-FFF2-40B4-BE49-F238E27FC236}">
                    <a16:creationId xmlns:a16="http://schemas.microsoft.com/office/drawing/2014/main" id="{CD0F841B-7862-6740-B8F3-4F471868686C}"/>
                  </a:ext>
                </a:extLst>
              </p:cNvPr>
              <p:cNvSpPr/>
              <p:nvPr/>
            </p:nvSpPr>
            <p:spPr bwMode="auto">
              <a:xfrm rot="10800000">
                <a:off x="6173276" y="3353499"/>
                <a:ext cx="1447995" cy="1751901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5" name="Bent Arrow 12">
                <a:extLst>
                  <a:ext uri="{FF2B5EF4-FFF2-40B4-BE49-F238E27FC236}">
                    <a16:creationId xmlns:a16="http://schemas.microsoft.com/office/drawing/2014/main" id="{E52F82D8-9908-204F-84E5-AD8D7626A7EA}"/>
                  </a:ext>
                </a:extLst>
              </p:cNvPr>
              <p:cNvSpPr/>
              <p:nvPr/>
            </p:nvSpPr>
            <p:spPr bwMode="auto">
              <a:xfrm rot="16200000">
                <a:off x="1487802" y="3238213"/>
                <a:ext cx="1521502" cy="1752074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6" name="Oval 35">
                <a:extLst>
                  <a:ext uri="{FF2B5EF4-FFF2-40B4-BE49-F238E27FC236}">
                    <a16:creationId xmlns:a16="http://schemas.microsoft.com/office/drawing/2014/main" id="{63FB221F-60C6-A241-9C34-4A08D9384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8668" y="2362349"/>
                <a:ext cx="2439213" cy="1370801"/>
              </a:xfrm>
              <a:prstGeom prst="ellipse">
                <a:avLst/>
              </a:prstGeom>
              <a:grpFill/>
              <a:ln w="9525">
                <a:solidFill>
                  <a:srgbClr val="D5D5D5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wrap="none" anchor="ctr"/>
              <a:lstStyle>
                <a:lvl1pPr>
                  <a:spcAft>
                    <a:spcPct val="40000"/>
                  </a:spcAft>
                  <a:buClr>
                    <a:schemeClr val="tx2"/>
                  </a:buClr>
                  <a:buFont typeface="Wingdings" charset="2"/>
                  <a:defRPr u="sng"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1pPr>
                <a:lvl2pPr marL="742950" indent="-285750">
                  <a:spcAft>
                    <a:spcPct val="40000"/>
                  </a:spcAft>
                  <a:buClr>
                    <a:srgbClr val="FFC000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2pPr>
                <a:lvl3pPr marL="11430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3pPr>
                <a:lvl4pPr marL="16002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4pPr>
                <a:lvl5pPr marL="20574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9pPr>
              </a:lstStyle>
              <a:p>
                <a:pPr algn="ctr" eaLnBrk="1" hangingPunct="1">
                  <a:spcAft>
                    <a:spcPct val="0"/>
                  </a:spcAft>
                  <a:buClrTx/>
                  <a:buFontTx/>
                  <a:buNone/>
                  <a:defRPr/>
                </a:pP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System erfüllt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Anforderungen 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zufriedenstellend</a:t>
                </a:r>
              </a:p>
            </p:txBody>
          </p:sp>
          <p:sp>
            <p:nvSpPr>
              <p:cNvPr id="17" name="U-Turn Arrow 19">
                <a:extLst>
                  <a:ext uri="{FF2B5EF4-FFF2-40B4-BE49-F238E27FC236}">
                    <a16:creationId xmlns:a16="http://schemas.microsoft.com/office/drawing/2014/main" id="{01B4A72A-0D38-2C49-97BF-F02DF3B0D924}"/>
                  </a:ext>
                </a:extLst>
              </p:cNvPr>
              <p:cNvSpPr/>
              <p:nvPr/>
            </p:nvSpPr>
            <p:spPr bwMode="auto">
              <a:xfrm>
                <a:off x="2819194" y="2056601"/>
                <a:ext cx="1142599" cy="763648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64676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</p:grpSp>
        <p:sp>
          <p:nvSpPr>
            <p:cNvPr id="7" name="Down Arrow 21">
              <a:extLst>
                <a:ext uri="{FF2B5EF4-FFF2-40B4-BE49-F238E27FC236}">
                  <a16:creationId xmlns:a16="http://schemas.microsoft.com/office/drawing/2014/main" id="{1B33ACB3-0460-2D46-B25F-CA82B7324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960" y="1066800"/>
              <a:ext cx="456777" cy="381099"/>
            </a:xfrm>
            <a:prstGeom prst="downArrow">
              <a:avLst>
                <a:gd name="adj1" fmla="val 50000"/>
                <a:gd name="adj2" fmla="val 50000"/>
              </a:avLst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 kern="0">
                <a:solidFill>
                  <a:sysClr val="windowText" lastClr="000000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8" name="Picture 16">
            <a:extLst>
              <a:ext uri="{FF2B5EF4-FFF2-40B4-BE49-F238E27FC236}">
                <a16:creationId xmlns:a16="http://schemas.microsoft.com/office/drawing/2014/main" id="{BB77EB6E-D039-7140-98B4-78FD6E72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278" y="1375375"/>
            <a:ext cx="1514475" cy="132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131CBA7B-9BF5-D24F-A1E4-027A1C17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81" y="4479823"/>
            <a:ext cx="1974851" cy="153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C79E3CEA-38EE-FC4C-8737-D425478F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1" y="4400705"/>
            <a:ext cx="1746251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4718440-F987-A849-9236-02222E3F3A4D}"/>
              </a:ext>
            </a:extLst>
          </p:cNvPr>
          <p:cNvSpPr/>
          <p:nvPr/>
        </p:nvSpPr>
        <p:spPr>
          <a:xfrm>
            <a:off x="4092513" y="4939154"/>
            <a:ext cx="3973561" cy="133448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777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AB1175-5D78-FE43-8B2C-8EADEADD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RasperryPi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GrovePi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Cozmo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0D357A9-D89B-EA41-8F50-FEB840E05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019" y="1602226"/>
            <a:ext cx="2651549" cy="223245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F7372A4F-C2DC-D543-9095-DA31A5BC4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21086" y="2615193"/>
            <a:ext cx="3312785" cy="186344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FEA438-B037-6E4F-BCC7-E74D8DC77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38" y="895602"/>
            <a:ext cx="2342192" cy="154584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154031-857E-C442-837F-055D3F0A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4CAB25B-B6CF-3844-AD51-5670F83F8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2227" y="477497"/>
            <a:ext cx="1270354" cy="6805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19EE86A-2AA7-A445-BA95-978F9FB2A3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7769" y="351127"/>
            <a:ext cx="1542841" cy="91167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81D2C21-7087-C740-ACFD-52768D069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8137" y="1073196"/>
            <a:ext cx="1319468" cy="131946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23CC25F-0EF7-F243-B137-E18621EC09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8579" y="3045699"/>
            <a:ext cx="926592" cy="100895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A5E6D79-4E23-4D4D-BA7A-94BBA7A0B1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9827" y="1593933"/>
            <a:ext cx="2079118" cy="188005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6D183ED2-59A8-E440-8F68-177F0F9B70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69756" y="2128057"/>
            <a:ext cx="882881" cy="99324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CEA09B1-5A40-9841-A9E1-C5C482491F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92411" y="3147425"/>
            <a:ext cx="712150" cy="82701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F212AFF-270C-2748-BDAA-CECF4D1577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02427" y="932798"/>
            <a:ext cx="1520636" cy="152063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D03A718C-BFFA-C649-9672-B8CF67C317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931132">
            <a:off x="10228708" y="858917"/>
            <a:ext cx="15621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26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28388-C7D7-5848-8C61-55F4676DB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 Designer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027ED5-1D7C-6D4B-9429-6A1B38CE9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37346"/>
            <a:ext cx="10058400" cy="3831747"/>
          </a:xfrm>
        </p:spPr>
        <p:txBody>
          <a:bodyPr/>
          <a:lstStyle/>
          <a:p>
            <a:r>
              <a:rPr lang="de-DE" dirty="0">
                <a:hlinkClick r:id="rId2"/>
              </a:rPr>
              <a:t>https://www.makercase.com/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B4B6E4-75CE-9C4B-9A05-EEFB26DCD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5A09E53-A166-404F-971A-F76B6AF65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029" y="1277259"/>
            <a:ext cx="5583905" cy="4399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3386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28388-C7D7-5848-8C61-55F4676DB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 Designer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027ED5-1D7C-6D4B-9429-6A1B38CE9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37346"/>
            <a:ext cx="10058400" cy="383174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In </a:t>
            </a:r>
            <a:r>
              <a:rPr lang="de-DE" dirty="0" err="1"/>
              <a:t>Inkscape</a:t>
            </a:r>
            <a:r>
              <a:rPr lang="de-DE" dirty="0"/>
              <a:t> weiter bearbeiten und individualisieren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B4B6E4-75CE-9C4B-9A05-EEFB26DCD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914BD77-A6F0-6D47-ABCD-1D96B4000196}"/>
              </a:ext>
            </a:extLst>
          </p:cNvPr>
          <p:cNvSpPr/>
          <p:nvPr/>
        </p:nvSpPr>
        <p:spPr>
          <a:xfrm>
            <a:off x="1214895" y="3626213"/>
            <a:ext cx="23068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X: 169,000</a:t>
            </a:r>
          </a:p>
          <a:p>
            <a:r>
              <a:rPr lang="en-GB" sz="1400" dirty="0"/>
              <a:t>Y: 144,382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B36EEFC-9386-2B49-9D95-0F1F106257A2}"/>
              </a:ext>
            </a:extLst>
          </p:cNvPr>
          <p:cNvGrpSpPr/>
          <p:nvPr/>
        </p:nvGrpSpPr>
        <p:grpSpPr>
          <a:xfrm>
            <a:off x="3524382" y="2920285"/>
            <a:ext cx="5490633" cy="2065868"/>
            <a:chOff x="2370667" y="2951240"/>
            <a:chExt cx="7061198" cy="302622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5B8C224-CB6A-DF47-A509-F8135BBEF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0667" y="2951240"/>
              <a:ext cx="7061198" cy="3026228"/>
            </a:xfrm>
            <a:prstGeom prst="rect">
              <a:avLst/>
            </a:prstGeom>
          </p:spPr>
        </p:pic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25C2EA77-5DF6-5A4B-AEEF-31444429AA13}"/>
                </a:ext>
              </a:extLst>
            </p:cNvPr>
            <p:cNvCxnSpPr>
              <a:cxnSpLocks/>
            </p:cNvCxnSpPr>
            <p:nvPr/>
          </p:nvCxnSpPr>
          <p:spPr>
            <a:xfrm>
              <a:off x="5706534" y="4464354"/>
              <a:ext cx="3860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8E0B4A4-2A3F-3D49-917C-B4798F8DC5FB}"/>
                </a:ext>
              </a:extLst>
            </p:cNvPr>
            <p:cNvSpPr/>
            <p:nvPr/>
          </p:nvSpPr>
          <p:spPr>
            <a:xfrm>
              <a:off x="4578124" y="3480619"/>
              <a:ext cx="20441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err="1"/>
                <a:t>Abstand</a:t>
              </a:r>
              <a:r>
                <a:rPr lang="en-GB" dirty="0"/>
                <a:t>: 21,54 </a:t>
              </a:r>
              <a:r>
                <a:rPr lang="en-GB" dirty="0" err="1"/>
                <a:t>px</a:t>
              </a:r>
              <a:endParaRPr lang="en-GB" dirty="0"/>
            </a:p>
          </p:txBody>
        </p:sp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C8F21D46-15D6-DC42-829B-D8D780DA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250" y="987220"/>
            <a:ext cx="1392416" cy="150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89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2705CB-25EE-5840-87B0-75D73F34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Abschlussvideo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955823-2D99-7C4D-A1BE-5EB93BDEA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01638" indent="-401638">
              <a:buFont typeface="Wingdings" pitchFamily="2" charset="2"/>
              <a:buChar char="v"/>
            </a:pPr>
            <a:r>
              <a:rPr lang="de-DE" dirty="0"/>
              <a:t>Zeige uns dein Projekt als Video</a:t>
            </a:r>
          </a:p>
          <a:p>
            <a:pPr marL="488950" lvl="1" indent="-301625">
              <a:buFont typeface="Wingdings" pitchFamily="2" charset="2"/>
              <a:buChar char="v"/>
            </a:pPr>
            <a:r>
              <a:rPr lang="de-DE" dirty="0"/>
              <a:t>Wie war dein Prozess?</a:t>
            </a:r>
          </a:p>
          <a:p>
            <a:pPr marL="488950" lvl="1" indent="-301625">
              <a:buFont typeface="Wingdings" pitchFamily="2" charset="2"/>
              <a:buChar char="v"/>
            </a:pPr>
            <a:r>
              <a:rPr lang="de-DE" dirty="0"/>
              <a:t>Was waren Zwischenergebnisse?</a:t>
            </a:r>
          </a:p>
          <a:p>
            <a:pPr marL="488950" lvl="1" indent="-301625">
              <a:buFont typeface="Wingdings" pitchFamily="2" charset="2"/>
              <a:buChar char="v"/>
            </a:pPr>
            <a:r>
              <a:rPr lang="de-DE" dirty="0"/>
              <a:t>Was ist das Endergebnis?</a:t>
            </a:r>
          </a:p>
          <a:p>
            <a:pPr>
              <a:buFont typeface="Wingdings" pitchFamily="2" charset="2"/>
              <a:buChar char="v"/>
            </a:pPr>
            <a:endParaRPr lang="de-DE" dirty="0"/>
          </a:p>
          <a:p>
            <a:pPr marL="403225" indent="-403225">
              <a:buFont typeface="Wingdings" pitchFamily="2" charset="2"/>
              <a:buChar char="v"/>
            </a:pPr>
            <a:r>
              <a:rPr lang="de-DE" dirty="0"/>
              <a:t>Fotos </a:t>
            </a:r>
            <a:r>
              <a:rPr lang="de-DE" dirty="0">
                <a:sym typeface="Wingdings" pitchFamily="2" charset="2"/>
              </a:rPr>
              <a:t> Neues Video</a:t>
            </a:r>
            <a:endParaRPr lang="de-DE" dirty="0"/>
          </a:p>
          <a:p>
            <a:pPr>
              <a:buFont typeface="Wingdings" pitchFamily="2" charset="2"/>
              <a:buChar char="v"/>
            </a:pPr>
            <a:endParaRPr lang="de-DE" dirty="0"/>
          </a:p>
          <a:p>
            <a:pPr>
              <a:buFont typeface="Wingdings" pitchFamily="2" charset="2"/>
              <a:buChar char="v"/>
            </a:pPr>
            <a:endParaRPr lang="de-DE" dirty="0"/>
          </a:p>
          <a:p>
            <a:pPr marL="363538" indent="-363538">
              <a:buFont typeface="Wingdings" pitchFamily="2" charset="2"/>
              <a:buChar char="v"/>
            </a:pPr>
            <a:r>
              <a:rPr lang="de-DE" dirty="0"/>
              <a:t>Das Video kannst du als Ergebnis mit nach Hause nehmen 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5E6681-5D09-B345-93DF-8B5538BE5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1B4296C-1182-0341-A8D1-8E21EC8A1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957" y="4525617"/>
            <a:ext cx="1541273" cy="151430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20AF500-0E1A-1842-B52D-B742FAA9F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628" y="446987"/>
            <a:ext cx="4676657" cy="365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88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35B6D-BA9A-074B-A3AB-2EB45F4B0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29736"/>
            <a:ext cx="10058400" cy="1450757"/>
          </a:xfrm>
        </p:spPr>
        <p:txBody>
          <a:bodyPr/>
          <a:lstStyle/>
          <a:p>
            <a:r>
              <a:rPr lang="en-GB" dirty="0" err="1"/>
              <a:t>Fragebogen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86C2E9-796F-4D49-BC7E-A7D5359F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CCC820-1598-164E-A288-A4542373B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589" y="1255530"/>
            <a:ext cx="4468091" cy="44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70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98F8F-9E7D-B442-9C79-60FF9AF7D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intelligente Umgebungen?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687203-6FC6-1C40-948C-B90A340C4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Anwendungen, die Menschen im Alltag unterstützen, indem sie </a:t>
            </a:r>
            <a:r>
              <a:rPr lang="de-DE" sz="3200" b="1" dirty="0">
                <a:solidFill>
                  <a:srgbClr val="EA5B0C"/>
                </a:solidFill>
              </a:rPr>
              <a:t>selbstständig und vorausschauend handeln</a:t>
            </a:r>
            <a:r>
              <a:rPr lang="de-DE" sz="3200" dirty="0"/>
              <a:t>. </a:t>
            </a:r>
          </a:p>
          <a:p>
            <a:r>
              <a:rPr lang="de-DE" sz="3200" dirty="0"/>
              <a:t>In der Regel wird dies mit miteinander </a:t>
            </a:r>
            <a:r>
              <a:rPr lang="de-DE" sz="3200" b="1" dirty="0">
                <a:solidFill>
                  <a:srgbClr val="EA5B0C"/>
                </a:solidFill>
              </a:rPr>
              <a:t>vernetzten Geräten </a:t>
            </a:r>
            <a:r>
              <a:rPr lang="de-DE" sz="3200" dirty="0"/>
              <a:t>realisiert, die sowohl mit </a:t>
            </a:r>
            <a:r>
              <a:rPr lang="de-DE" sz="3200" b="1" dirty="0">
                <a:solidFill>
                  <a:srgbClr val="EA5B0C"/>
                </a:solidFill>
              </a:rPr>
              <a:t>Sensoren zur Erfassung von Situationen </a:t>
            </a:r>
            <a:r>
              <a:rPr lang="de-DE" sz="3200" dirty="0"/>
              <a:t>und Abläufen ausgestattet sind, als auch mit </a:t>
            </a:r>
            <a:r>
              <a:rPr lang="de-DE" sz="3200" b="1" dirty="0">
                <a:solidFill>
                  <a:srgbClr val="EA5B0C"/>
                </a:solidFill>
              </a:rPr>
              <a:t>Aktoren, die aktiv in die Umgebung eingreifen </a:t>
            </a:r>
            <a:r>
              <a:rPr lang="de-DE" sz="3200" dirty="0"/>
              <a:t>können.</a:t>
            </a:r>
            <a:endParaRPr lang="en-GB" sz="3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E622A3-5FA2-2049-A3C0-4213C243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74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72A6E-9EA9-E44D-88EA-D011F1304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machen wir?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DC76544-8CAA-BE48-8B0A-8B038F17D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44437"/>
            <a:ext cx="10058400" cy="3208713"/>
          </a:xfrm>
        </p:spPr>
        <p:txBody>
          <a:bodyPr>
            <a:normAutofit lnSpcReduction="10000"/>
          </a:bodyPr>
          <a:lstStyle/>
          <a:p>
            <a:pPr marL="473075" indent="-457200">
              <a:buFont typeface="Wingdings" pitchFamily="2" charset="2"/>
              <a:buChar char="v"/>
            </a:pPr>
            <a:r>
              <a:rPr lang="de-DE" sz="2800" dirty="0"/>
              <a:t>Wie wollt ihr eurer Zimmer intelligent gestalten und erweitern?</a:t>
            </a:r>
          </a:p>
          <a:p>
            <a:pPr marL="411163" indent="-395288">
              <a:buFont typeface="Wingdings" pitchFamily="2" charset="2"/>
              <a:buChar char="v"/>
            </a:pPr>
            <a:r>
              <a:rPr lang="de-DE" sz="2800" dirty="0"/>
              <a:t>Was könnte ein intelligentes System alles für euch erledigen? </a:t>
            </a:r>
          </a:p>
          <a:p>
            <a:pPr marL="703771" lvl="1" indent="-395288">
              <a:buFont typeface="Wingdings" pitchFamily="2" charset="2"/>
              <a:buChar char="v"/>
            </a:pPr>
            <a:r>
              <a:rPr lang="de-DE" sz="2800" dirty="0"/>
              <a:t>Vielleicht braucht ihr eine Alarmanlage, um das Zimmer vor Eindringlingen zu schützen?</a:t>
            </a:r>
          </a:p>
          <a:p>
            <a:pPr marL="703771" lvl="1" indent="-395288">
              <a:buFont typeface="Wingdings" pitchFamily="2" charset="2"/>
              <a:buChar char="v"/>
            </a:pPr>
            <a:r>
              <a:rPr lang="de-DE" sz="2800" dirty="0"/>
              <a:t>Oder möchtet ihr vielleicht je nach Tageszeit ein anderes stimmungsvolles Licht? </a:t>
            </a:r>
          </a:p>
          <a:p>
            <a:pPr marL="703771" lvl="1" indent="-395288">
              <a:buFont typeface="Wingdings" pitchFamily="2" charset="2"/>
              <a:buChar char="v"/>
            </a:pPr>
            <a:r>
              <a:rPr lang="de-DE" sz="2800" dirty="0"/>
              <a:t>Wie kann der Roboter dabei helfen?</a:t>
            </a:r>
            <a:endParaRPr lang="en-GB" sz="2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B6B157-51A9-4644-AA75-D08D261A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945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01AB748-B9E7-4AEC-AAB9-0EABDE63F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2AB1175-5D78-FE43-8B2C-8EADEADD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RasperryPi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GrovePi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en-US" sz="4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Cozmo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0D357A9-D89B-EA41-8F50-FEB840E05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019" y="1602226"/>
            <a:ext cx="2651549" cy="223245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0954B38-9C23-4C8B-AC5D-0E80CEA3B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F7372A4F-C2DC-D543-9095-DA31A5BC4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21086" y="2615193"/>
            <a:ext cx="3312785" cy="186344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91376A8-6B7C-49D5-B3B0-B1D81BC15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FEA438-B037-6E4F-BCC7-E74D8DC77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38" y="895602"/>
            <a:ext cx="2342192" cy="154584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3A16B78-E8EF-4C99-BDA5-80142980A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B0D8F16-5F3B-465F-9D06-983E2E82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ED356E-7923-4393-BAEA-0116D9D76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154031-857E-C442-837F-055D3F0A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4CAB25B-B6CF-3844-AD51-5670F83F8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2227" y="477497"/>
            <a:ext cx="1270354" cy="68054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19EE86A-2AA7-A445-BA95-978F9FB2A3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7769" y="351127"/>
            <a:ext cx="1542841" cy="91167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81D2C21-7087-C740-ACFD-52768D0691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8137" y="1073196"/>
            <a:ext cx="1319468" cy="131946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123CC25F-0EF7-F243-B137-E18621EC09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8579" y="3045699"/>
            <a:ext cx="926592" cy="100895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A5E6D79-4E23-4D4D-BA7A-94BBA7A0B1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9827" y="1593933"/>
            <a:ext cx="2079118" cy="188005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6D183ED2-59A8-E440-8F68-177F0F9B70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69756" y="2128057"/>
            <a:ext cx="882881" cy="99324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CEA09B1-5A40-9841-A9E1-C5C482491F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92411" y="3147425"/>
            <a:ext cx="712150" cy="82701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F212AFF-270C-2748-BDAA-CECF4D1577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02427" y="932798"/>
            <a:ext cx="1520636" cy="152063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D03A718C-BFFA-C649-9672-B8CF67C317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931132">
            <a:off x="10228708" y="858917"/>
            <a:ext cx="15621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34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76B8AF43-6191-A144-BCEE-D60D71D0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450757"/>
          </a:xfrm>
        </p:spPr>
        <p:txBody>
          <a:bodyPr/>
          <a:lstStyle/>
          <a:p>
            <a:r>
              <a:rPr lang="de-DE" dirty="0"/>
              <a:t>Nutzerzentrierter Designprozess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5DB033-5835-D246-80F6-392AD15C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5" name="Group 22">
            <a:extLst>
              <a:ext uri="{FF2B5EF4-FFF2-40B4-BE49-F238E27FC236}">
                <a16:creationId xmlns:a16="http://schemas.microsoft.com/office/drawing/2014/main" id="{02AA8DFE-4886-9042-9FBC-CA49054C6C6D}"/>
              </a:ext>
            </a:extLst>
          </p:cNvPr>
          <p:cNvGrpSpPr>
            <a:grpSpLocks/>
          </p:cNvGrpSpPr>
          <p:nvPr/>
        </p:nvGrpSpPr>
        <p:grpSpPr bwMode="auto">
          <a:xfrm>
            <a:off x="1152496" y="1542905"/>
            <a:ext cx="9684837" cy="4396138"/>
            <a:chOff x="190500" y="1066800"/>
            <a:chExt cx="8763000" cy="4419600"/>
          </a:xfrm>
          <a:solidFill>
            <a:srgbClr val="176863"/>
          </a:solidFill>
        </p:grpSpPr>
        <p:grpSp>
          <p:nvGrpSpPr>
            <p:cNvPr id="6" name="Group 20">
              <a:extLst>
                <a:ext uri="{FF2B5EF4-FFF2-40B4-BE49-F238E27FC236}">
                  <a16:creationId xmlns:a16="http://schemas.microsoft.com/office/drawing/2014/main" id="{91DEC782-4658-D34A-9D14-410B3511EC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500" y="1447800"/>
              <a:ext cx="8763000" cy="4038600"/>
              <a:chOff x="228600" y="1066800"/>
              <a:chExt cx="8763000" cy="4038600"/>
            </a:xfrm>
            <a:grpFill/>
          </p:grpSpPr>
          <p:sp>
            <p:nvSpPr>
              <p:cNvPr id="8" name="Round Same Side Corner Rectangle 5">
                <a:extLst>
                  <a:ext uri="{FF2B5EF4-FFF2-40B4-BE49-F238E27FC236}">
                    <a16:creationId xmlns:a16="http://schemas.microsoft.com/office/drawing/2014/main" id="{648E9241-A27E-3848-8593-04D8758ED812}"/>
                  </a:ext>
                </a:extLst>
              </p:cNvPr>
              <p:cNvSpPr/>
              <p:nvPr/>
            </p:nvSpPr>
            <p:spPr bwMode="auto">
              <a:xfrm>
                <a:off x="3124589" y="4495350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Design</a:t>
                </a:r>
              </a:p>
            </p:txBody>
          </p:sp>
          <p:sp>
            <p:nvSpPr>
              <p:cNvPr id="9" name="Round Same Side Corner Rectangle 6">
                <a:extLst>
                  <a:ext uri="{FF2B5EF4-FFF2-40B4-BE49-F238E27FC236}">
                    <a16:creationId xmlns:a16="http://schemas.microsoft.com/office/drawing/2014/main" id="{15C1665F-7078-8C4A-8EC5-C7BEBE3C1A3E}"/>
                  </a:ext>
                </a:extLst>
              </p:cNvPr>
              <p:cNvSpPr/>
              <p:nvPr/>
            </p:nvSpPr>
            <p:spPr bwMode="auto">
              <a:xfrm>
                <a:off x="3124589" y="1068349"/>
                <a:ext cx="3048687" cy="531801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Nutzungskontext</a:t>
                </a:r>
              </a:p>
            </p:txBody>
          </p:sp>
          <p:sp>
            <p:nvSpPr>
              <p:cNvPr id="10" name="Round Same Side Corner Rectangle 7">
                <a:extLst>
                  <a:ext uri="{FF2B5EF4-FFF2-40B4-BE49-F238E27FC236}">
                    <a16:creationId xmlns:a16="http://schemas.microsoft.com/office/drawing/2014/main" id="{3CCE67F6-E7BC-904B-8AD8-20BC75F9D018}"/>
                  </a:ext>
                </a:extLst>
              </p:cNvPr>
              <p:cNvSpPr/>
              <p:nvPr/>
            </p:nvSpPr>
            <p:spPr bwMode="auto">
              <a:xfrm>
                <a:off x="5942913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Anforderungen</a:t>
                </a:r>
              </a:p>
            </p:txBody>
          </p:sp>
          <p:sp>
            <p:nvSpPr>
              <p:cNvPr id="11" name="Round Same Side Corner Rectangle 8">
                <a:extLst>
                  <a:ext uri="{FF2B5EF4-FFF2-40B4-BE49-F238E27FC236}">
                    <a16:creationId xmlns:a16="http://schemas.microsoft.com/office/drawing/2014/main" id="{D48BC5BB-E07D-1945-BC80-72FC55E19F95}"/>
                  </a:ext>
                </a:extLst>
              </p:cNvPr>
              <p:cNvSpPr/>
              <p:nvPr/>
            </p:nvSpPr>
            <p:spPr bwMode="auto">
              <a:xfrm>
                <a:off x="228600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Evaluation</a:t>
                </a:r>
              </a:p>
            </p:txBody>
          </p:sp>
          <p:sp>
            <p:nvSpPr>
              <p:cNvPr id="12" name="Bent Arrow 9">
                <a:extLst>
                  <a:ext uri="{FF2B5EF4-FFF2-40B4-BE49-F238E27FC236}">
                    <a16:creationId xmlns:a16="http://schemas.microsoft.com/office/drawing/2014/main" id="{FD41D0C8-6E61-F64F-AA27-8B745498C54C}"/>
                  </a:ext>
                </a:extLst>
              </p:cNvPr>
              <p:cNvSpPr/>
              <p:nvPr/>
            </p:nvSpPr>
            <p:spPr bwMode="auto">
              <a:xfrm>
                <a:off x="1675278" y="1068349"/>
                <a:ext cx="1449311" cy="1751900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 dirty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3" name="Bent Arrow 10">
                <a:extLst>
                  <a:ext uri="{FF2B5EF4-FFF2-40B4-BE49-F238E27FC236}">
                    <a16:creationId xmlns:a16="http://schemas.microsoft.com/office/drawing/2014/main" id="{12EC86FC-57DE-7740-8ADD-3D3DF4D7D9C7}"/>
                  </a:ext>
                </a:extLst>
              </p:cNvPr>
              <p:cNvSpPr/>
              <p:nvPr/>
            </p:nvSpPr>
            <p:spPr bwMode="auto">
              <a:xfrm rot="5400000">
                <a:off x="6287113" y="1182013"/>
                <a:ext cx="1524400" cy="1752073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4" name="Bent Arrow 11">
                <a:extLst>
                  <a:ext uri="{FF2B5EF4-FFF2-40B4-BE49-F238E27FC236}">
                    <a16:creationId xmlns:a16="http://schemas.microsoft.com/office/drawing/2014/main" id="{CD0F841B-7862-6740-B8F3-4F471868686C}"/>
                  </a:ext>
                </a:extLst>
              </p:cNvPr>
              <p:cNvSpPr/>
              <p:nvPr/>
            </p:nvSpPr>
            <p:spPr bwMode="auto">
              <a:xfrm rot="10800000">
                <a:off x="6173276" y="3353499"/>
                <a:ext cx="1447995" cy="1751901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5" name="Bent Arrow 12">
                <a:extLst>
                  <a:ext uri="{FF2B5EF4-FFF2-40B4-BE49-F238E27FC236}">
                    <a16:creationId xmlns:a16="http://schemas.microsoft.com/office/drawing/2014/main" id="{E52F82D8-9908-204F-84E5-AD8D7626A7EA}"/>
                  </a:ext>
                </a:extLst>
              </p:cNvPr>
              <p:cNvSpPr/>
              <p:nvPr/>
            </p:nvSpPr>
            <p:spPr bwMode="auto">
              <a:xfrm rot="16200000">
                <a:off x="1487802" y="3238213"/>
                <a:ext cx="1521502" cy="1752074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6" name="Oval 35">
                <a:extLst>
                  <a:ext uri="{FF2B5EF4-FFF2-40B4-BE49-F238E27FC236}">
                    <a16:creationId xmlns:a16="http://schemas.microsoft.com/office/drawing/2014/main" id="{63FB221F-60C6-A241-9C34-4A08D9384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8668" y="2362349"/>
                <a:ext cx="2439213" cy="1370801"/>
              </a:xfrm>
              <a:prstGeom prst="ellipse">
                <a:avLst/>
              </a:prstGeom>
              <a:grpFill/>
              <a:ln w="9525">
                <a:solidFill>
                  <a:srgbClr val="D5D5D5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wrap="none" anchor="ctr"/>
              <a:lstStyle>
                <a:lvl1pPr>
                  <a:spcAft>
                    <a:spcPct val="40000"/>
                  </a:spcAft>
                  <a:buClr>
                    <a:schemeClr val="tx2"/>
                  </a:buClr>
                  <a:buFont typeface="Wingdings" charset="2"/>
                  <a:defRPr u="sng"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1pPr>
                <a:lvl2pPr marL="742950" indent="-285750">
                  <a:spcAft>
                    <a:spcPct val="40000"/>
                  </a:spcAft>
                  <a:buClr>
                    <a:srgbClr val="FFC000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2pPr>
                <a:lvl3pPr marL="11430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3pPr>
                <a:lvl4pPr marL="16002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4pPr>
                <a:lvl5pPr marL="20574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9pPr>
              </a:lstStyle>
              <a:p>
                <a:pPr algn="ctr" eaLnBrk="1" hangingPunct="1">
                  <a:spcAft>
                    <a:spcPct val="0"/>
                  </a:spcAft>
                  <a:buClrTx/>
                  <a:buFontTx/>
                  <a:buNone/>
                  <a:defRPr/>
                </a:pP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System erfüllt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Anforderungen 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zufriedenstellend</a:t>
                </a:r>
              </a:p>
            </p:txBody>
          </p:sp>
          <p:sp>
            <p:nvSpPr>
              <p:cNvPr id="17" name="U-Turn Arrow 19">
                <a:extLst>
                  <a:ext uri="{FF2B5EF4-FFF2-40B4-BE49-F238E27FC236}">
                    <a16:creationId xmlns:a16="http://schemas.microsoft.com/office/drawing/2014/main" id="{01B4A72A-0D38-2C49-97BF-F02DF3B0D924}"/>
                  </a:ext>
                </a:extLst>
              </p:cNvPr>
              <p:cNvSpPr/>
              <p:nvPr/>
            </p:nvSpPr>
            <p:spPr bwMode="auto">
              <a:xfrm>
                <a:off x="2819194" y="2056601"/>
                <a:ext cx="1142599" cy="763648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64676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</p:grpSp>
        <p:sp>
          <p:nvSpPr>
            <p:cNvPr id="7" name="Down Arrow 21">
              <a:extLst>
                <a:ext uri="{FF2B5EF4-FFF2-40B4-BE49-F238E27FC236}">
                  <a16:creationId xmlns:a16="http://schemas.microsoft.com/office/drawing/2014/main" id="{1B33ACB3-0460-2D46-B25F-CA82B7324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960" y="1066800"/>
              <a:ext cx="456777" cy="381099"/>
            </a:xfrm>
            <a:prstGeom prst="downArrow">
              <a:avLst>
                <a:gd name="adj1" fmla="val 50000"/>
                <a:gd name="adj2" fmla="val 50000"/>
              </a:avLst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 kern="0">
                <a:solidFill>
                  <a:sysClr val="windowText" lastClr="000000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8" name="Picture 16">
            <a:extLst>
              <a:ext uri="{FF2B5EF4-FFF2-40B4-BE49-F238E27FC236}">
                <a16:creationId xmlns:a16="http://schemas.microsoft.com/office/drawing/2014/main" id="{BB77EB6E-D039-7140-98B4-78FD6E72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278" y="1375375"/>
            <a:ext cx="1514475" cy="132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131CBA7B-9BF5-D24F-A1E4-027A1C17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81" y="4479823"/>
            <a:ext cx="1974851" cy="153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C79E3CEA-38EE-FC4C-8737-D425478F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1" y="4400705"/>
            <a:ext cx="1746251" cy="1104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310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76B8AF43-6191-A144-BCEE-D60D71D0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450757"/>
          </a:xfrm>
        </p:spPr>
        <p:txBody>
          <a:bodyPr/>
          <a:lstStyle/>
          <a:p>
            <a:r>
              <a:rPr lang="de-DE" dirty="0"/>
              <a:t>Nutzerzentrierter Designprozess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5DB033-5835-D246-80F6-392AD15C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5" name="Group 22">
            <a:extLst>
              <a:ext uri="{FF2B5EF4-FFF2-40B4-BE49-F238E27FC236}">
                <a16:creationId xmlns:a16="http://schemas.microsoft.com/office/drawing/2014/main" id="{02AA8DFE-4886-9042-9FBC-CA49054C6C6D}"/>
              </a:ext>
            </a:extLst>
          </p:cNvPr>
          <p:cNvGrpSpPr>
            <a:grpSpLocks/>
          </p:cNvGrpSpPr>
          <p:nvPr/>
        </p:nvGrpSpPr>
        <p:grpSpPr bwMode="auto">
          <a:xfrm>
            <a:off x="1152496" y="1542905"/>
            <a:ext cx="9684837" cy="4396138"/>
            <a:chOff x="190500" y="1066800"/>
            <a:chExt cx="8763000" cy="4419600"/>
          </a:xfrm>
          <a:solidFill>
            <a:srgbClr val="176863"/>
          </a:solidFill>
        </p:grpSpPr>
        <p:grpSp>
          <p:nvGrpSpPr>
            <p:cNvPr id="6" name="Group 20">
              <a:extLst>
                <a:ext uri="{FF2B5EF4-FFF2-40B4-BE49-F238E27FC236}">
                  <a16:creationId xmlns:a16="http://schemas.microsoft.com/office/drawing/2014/main" id="{91DEC782-4658-D34A-9D14-410B3511EC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500" y="1447800"/>
              <a:ext cx="8763000" cy="4038600"/>
              <a:chOff x="228600" y="1066800"/>
              <a:chExt cx="8763000" cy="4038600"/>
            </a:xfrm>
            <a:grpFill/>
          </p:grpSpPr>
          <p:sp>
            <p:nvSpPr>
              <p:cNvPr id="8" name="Round Same Side Corner Rectangle 5">
                <a:extLst>
                  <a:ext uri="{FF2B5EF4-FFF2-40B4-BE49-F238E27FC236}">
                    <a16:creationId xmlns:a16="http://schemas.microsoft.com/office/drawing/2014/main" id="{648E9241-A27E-3848-8593-04D8758ED812}"/>
                  </a:ext>
                </a:extLst>
              </p:cNvPr>
              <p:cNvSpPr/>
              <p:nvPr/>
            </p:nvSpPr>
            <p:spPr bwMode="auto">
              <a:xfrm>
                <a:off x="3124589" y="4495350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Design</a:t>
                </a:r>
              </a:p>
            </p:txBody>
          </p:sp>
          <p:sp>
            <p:nvSpPr>
              <p:cNvPr id="9" name="Round Same Side Corner Rectangle 6">
                <a:extLst>
                  <a:ext uri="{FF2B5EF4-FFF2-40B4-BE49-F238E27FC236}">
                    <a16:creationId xmlns:a16="http://schemas.microsoft.com/office/drawing/2014/main" id="{15C1665F-7078-8C4A-8EC5-C7BEBE3C1A3E}"/>
                  </a:ext>
                </a:extLst>
              </p:cNvPr>
              <p:cNvSpPr/>
              <p:nvPr/>
            </p:nvSpPr>
            <p:spPr bwMode="auto">
              <a:xfrm>
                <a:off x="3124589" y="1068349"/>
                <a:ext cx="3048687" cy="531801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Nutzungskontext</a:t>
                </a:r>
              </a:p>
            </p:txBody>
          </p:sp>
          <p:sp>
            <p:nvSpPr>
              <p:cNvPr id="10" name="Round Same Side Corner Rectangle 7">
                <a:extLst>
                  <a:ext uri="{FF2B5EF4-FFF2-40B4-BE49-F238E27FC236}">
                    <a16:creationId xmlns:a16="http://schemas.microsoft.com/office/drawing/2014/main" id="{3CCE67F6-E7BC-904B-8AD8-20BC75F9D018}"/>
                  </a:ext>
                </a:extLst>
              </p:cNvPr>
              <p:cNvSpPr/>
              <p:nvPr/>
            </p:nvSpPr>
            <p:spPr bwMode="auto">
              <a:xfrm>
                <a:off x="5942913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Anforderungen</a:t>
                </a:r>
              </a:p>
            </p:txBody>
          </p:sp>
          <p:sp>
            <p:nvSpPr>
              <p:cNvPr id="11" name="Round Same Side Corner Rectangle 8">
                <a:extLst>
                  <a:ext uri="{FF2B5EF4-FFF2-40B4-BE49-F238E27FC236}">
                    <a16:creationId xmlns:a16="http://schemas.microsoft.com/office/drawing/2014/main" id="{D48BC5BB-E07D-1945-BC80-72FC55E19F95}"/>
                  </a:ext>
                </a:extLst>
              </p:cNvPr>
              <p:cNvSpPr/>
              <p:nvPr/>
            </p:nvSpPr>
            <p:spPr bwMode="auto">
              <a:xfrm>
                <a:off x="228600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Evaluation</a:t>
                </a:r>
              </a:p>
            </p:txBody>
          </p:sp>
          <p:sp>
            <p:nvSpPr>
              <p:cNvPr id="12" name="Bent Arrow 9">
                <a:extLst>
                  <a:ext uri="{FF2B5EF4-FFF2-40B4-BE49-F238E27FC236}">
                    <a16:creationId xmlns:a16="http://schemas.microsoft.com/office/drawing/2014/main" id="{FD41D0C8-6E61-F64F-AA27-8B745498C54C}"/>
                  </a:ext>
                </a:extLst>
              </p:cNvPr>
              <p:cNvSpPr/>
              <p:nvPr/>
            </p:nvSpPr>
            <p:spPr bwMode="auto">
              <a:xfrm>
                <a:off x="1675278" y="1068349"/>
                <a:ext cx="1449311" cy="1751900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 dirty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3" name="Bent Arrow 10">
                <a:extLst>
                  <a:ext uri="{FF2B5EF4-FFF2-40B4-BE49-F238E27FC236}">
                    <a16:creationId xmlns:a16="http://schemas.microsoft.com/office/drawing/2014/main" id="{12EC86FC-57DE-7740-8ADD-3D3DF4D7D9C7}"/>
                  </a:ext>
                </a:extLst>
              </p:cNvPr>
              <p:cNvSpPr/>
              <p:nvPr/>
            </p:nvSpPr>
            <p:spPr bwMode="auto">
              <a:xfrm rot="5400000">
                <a:off x="6287113" y="1182013"/>
                <a:ext cx="1524400" cy="1752073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4" name="Bent Arrow 11">
                <a:extLst>
                  <a:ext uri="{FF2B5EF4-FFF2-40B4-BE49-F238E27FC236}">
                    <a16:creationId xmlns:a16="http://schemas.microsoft.com/office/drawing/2014/main" id="{CD0F841B-7862-6740-B8F3-4F471868686C}"/>
                  </a:ext>
                </a:extLst>
              </p:cNvPr>
              <p:cNvSpPr/>
              <p:nvPr/>
            </p:nvSpPr>
            <p:spPr bwMode="auto">
              <a:xfrm rot="10800000">
                <a:off x="6173276" y="3353499"/>
                <a:ext cx="1447995" cy="1751901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5" name="Bent Arrow 12">
                <a:extLst>
                  <a:ext uri="{FF2B5EF4-FFF2-40B4-BE49-F238E27FC236}">
                    <a16:creationId xmlns:a16="http://schemas.microsoft.com/office/drawing/2014/main" id="{E52F82D8-9908-204F-84E5-AD8D7626A7EA}"/>
                  </a:ext>
                </a:extLst>
              </p:cNvPr>
              <p:cNvSpPr/>
              <p:nvPr/>
            </p:nvSpPr>
            <p:spPr bwMode="auto">
              <a:xfrm rot="16200000">
                <a:off x="1487802" y="3238213"/>
                <a:ext cx="1521502" cy="1752074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6" name="Oval 35">
                <a:extLst>
                  <a:ext uri="{FF2B5EF4-FFF2-40B4-BE49-F238E27FC236}">
                    <a16:creationId xmlns:a16="http://schemas.microsoft.com/office/drawing/2014/main" id="{63FB221F-60C6-A241-9C34-4A08D9384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8668" y="2362349"/>
                <a:ext cx="2439213" cy="1370801"/>
              </a:xfrm>
              <a:prstGeom prst="ellipse">
                <a:avLst/>
              </a:prstGeom>
              <a:grpFill/>
              <a:ln w="9525">
                <a:solidFill>
                  <a:srgbClr val="D5D5D5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wrap="none" anchor="ctr"/>
              <a:lstStyle>
                <a:lvl1pPr>
                  <a:spcAft>
                    <a:spcPct val="40000"/>
                  </a:spcAft>
                  <a:buClr>
                    <a:schemeClr val="tx2"/>
                  </a:buClr>
                  <a:buFont typeface="Wingdings" charset="2"/>
                  <a:defRPr u="sng"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1pPr>
                <a:lvl2pPr marL="742950" indent="-285750">
                  <a:spcAft>
                    <a:spcPct val="40000"/>
                  </a:spcAft>
                  <a:buClr>
                    <a:srgbClr val="FFC000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2pPr>
                <a:lvl3pPr marL="11430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3pPr>
                <a:lvl4pPr marL="16002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4pPr>
                <a:lvl5pPr marL="20574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9pPr>
              </a:lstStyle>
              <a:p>
                <a:pPr algn="ctr" eaLnBrk="1" hangingPunct="1">
                  <a:spcAft>
                    <a:spcPct val="0"/>
                  </a:spcAft>
                  <a:buClrTx/>
                  <a:buFontTx/>
                  <a:buNone/>
                  <a:defRPr/>
                </a:pP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System erfüllt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Anforderungen 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zufriedenstellend</a:t>
                </a:r>
              </a:p>
            </p:txBody>
          </p:sp>
          <p:sp>
            <p:nvSpPr>
              <p:cNvPr id="17" name="U-Turn Arrow 19">
                <a:extLst>
                  <a:ext uri="{FF2B5EF4-FFF2-40B4-BE49-F238E27FC236}">
                    <a16:creationId xmlns:a16="http://schemas.microsoft.com/office/drawing/2014/main" id="{01B4A72A-0D38-2C49-97BF-F02DF3B0D924}"/>
                  </a:ext>
                </a:extLst>
              </p:cNvPr>
              <p:cNvSpPr/>
              <p:nvPr/>
            </p:nvSpPr>
            <p:spPr bwMode="auto">
              <a:xfrm>
                <a:off x="2819194" y="2056601"/>
                <a:ext cx="1142599" cy="763648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64676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</p:grpSp>
        <p:sp>
          <p:nvSpPr>
            <p:cNvPr id="7" name="Down Arrow 21">
              <a:extLst>
                <a:ext uri="{FF2B5EF4-FFF2-40B4-BE49-F238E27FC236}">
                  <a16:creationId xmlns:a16="http://schemas.microsoft.com/office/drawing/2014/main" id="{1B33ACB3-0460-2D46-B25F-CA82B7324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960" y="1066800"/>
              <a:ext cx="456777" cy="381099"/>
            </a:xfrm>
            <a:prstGeom prst="downArrow">
              <a:avLst>
                <a:gd name="adj1" fmla="val 50000"/>
                <a:gd name="adj2" fmla="val 50000"/>
              </a:avLst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 kern="0">
                <a:solidFill>
                  <a:sysClr val="windowText" lastClr="000000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8" name="Picture 16">
            <a:extLst>
              <a:ext uri="{FF2B5EF4-FFF2-40B4-BE49-F238E27FC236}">
                <a16:creationId xmlns:a16="http://schemas.microsoft.com/office/drawing/2014/main" id="{BB77EB6E-D039-7140-98B4-78FD6E72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278" y="1375375"/>
            <a:ext cx="1514475" cy="132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131CBA7B-9BF5-D24F-A1E4-027A1C17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81" y="4479823"/>
            <a:ext cx="1974851" cy="153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C79E3CEA-38EE-FC4C-8737-D425478F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1" y="4400705"/>
            <a:ext cx="1746251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7448EE4-1387-D84F-9253-DC6A9B43EA8E}"/>
              </a:ext>
            </a:extLst>
          </p:cNvPr>
          <p:cNvSpPr/>
          <p:nvPr/>
        </p:nvSpPr>
        <p:spPr>
          <a:xfrm rot="943214">
            <a:off x="4163570" y="1707053"/>
            <a:ext cx="7117921" cy="231280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9585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4CD46-EA1C-7A4F-BD00-5C6C67782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56" y="286604"/>
            <a:ext cx="10396024" cy="911602"/>
          </a:xfrm>
        </p:spPr>
        <p:txBody>
          <a:bodyPr/>
          <a:lstStyle/>
          <a:p>
            <a:r>
              <a:rPr lang="en-GB" b="1" dirty="0" err="1"/>
              <a:t>Nutzungskontext</a:t>
            </a:r>
            <a:endParaRPr lang="en-GB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F73465-6036-CC46-AFE8-07F7490C1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676A3573-2A02-B843-BAA8-D270E33F591E}"/>
              </a:ext>
            </a:extLst>
          </p:cNvPr>
          <p:cNvSpPr/>
          <p:nvPr/>
        </p:nvSpPr>
        <p:spPr>
          <a:xfrm>
            <a:off x="759656" y="2276620"/>
            <a:ext cx="3066757" cy="3601329"/>
          </a:xfrm>
          <a:prstGeom prst="roundRect">
            <a:avLst/>
          </a:prstGeom>
          <a:noFill/>
          <a:ln>
            <a:solidFill>
              <a:srgbClr val="F29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A2F46E9B-FD46-8D4C-9D0B-7B789CD3E1E5}"/>
              </a:ext>
            </a:extLst>
          </p:cNvPr>
          <p:cNvSpPr/>
          <p:nvPr/>
        </p:nvSpPr>
        <p:spPr>
          <a:xfrm>
            <a:off x="4403454" y="2276620"/>
            <a:ext cx="3066757" cy="360132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3C2066F-C0C5-7440-82BA-1DD252701A87}"/>
              </a:ext>
            </a:extLst>
          </p:cNvPr>
          <p:cNvSpPr/>
          <p:nvPr/>
        </p:nvSpPr>
        <p:spPr>
          <a:xfrm>
            <a:off x="8145726" y="2260206"/>
            <a:ext cx="3066757" cy="3601329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6306E1E-F63F-A742-B15D-A986A96A0703}"/>
              </a:ext>
            </a:extLst>
          </p:cNvPr>
          <p:cNvSpPr txBox="1"/>
          <p:nvPr/>
        </p:nvSpPr>
        <p:spPr>
          <a:xfrm>
            <a:off x="824153" y="1359020"/>
            <a:ext cx="3114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latin typeface="Walkway Expand UltraBold" pitchFamily="2" charset="0"/>
              </a:rPr>
              <a:t>Wer</a:t>
            </a:r>
            <a:r>
              <a:rPr lang="en-GB" sz="2000" dirty="0">
                <a:latin typeface="Walkway Expand UltraBold" pitchFamily="2" charset="0"/>
              </a:rPr>
              <a:t> </a:t>
            </a:r>
            <a:r>
              <a:rPr lang="en-GB" sz="2000" dirty="0" err="1">
                <a:latin typeface="Walkway Expand UltraBold" pitchFamily="2" charset="0"/>
              </a:rPr>
              <a:t>ist</a:t>
            </a:r>
            <a:r>
              <a:rPr lang="en-GB" sz="2000" dirty="0">
                <a:latin typeface="Walkway Expand UltraBold" pitchFamily="2" charset="0"/>
              </a:rPr>
              <a:t> der </a:t>
            </a:r>
            <a:r>
              <a:rPr lang="en-GB" sz="2000" dirty="0" err="1">
                <a:latin typeface="Walkway Expand UltraBold" pitchFamily="2" charset="0"/>
              </a:rPr>
              <a:t>Nutzer</a:t>
            </a:r>
            <a:r>
              <a:rPr lang="en-GB" sz="2000" dirty="0">
                <a:latin typeface="Walkway Expand UltraBold" pitchFamily="2" charset="0"/>
              </a:rPr>
              <a:t>?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1D3B482-6A88-044F-81AF-5DE9757336AA}"/>
              </a:ext>
            </a:extLst>
          </p:cNvPr>
          <p:cNvSpPr/>
          <p:nvPr/>
        </p:nvSpPr>
        <p:spPr>
          <a:xfrm>
            <a:off x="968670" y="3322206"/>
            <a:ext cx="25502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Geschlecht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Hobbies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Du? Freunde? Familienmitglieder?</a:t>
            </a:r>
            <a:endParaRPr lang="de-DE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E28AAA6-92C7-194D-93E0-01CEF8DF4A54}"/>
              </a:ext>
            </a:extLst>
          </p:cNvPr>
          <p:cNvSpPr txBox="1"/>
          <p:nvPr/>
        </p:nvSpPr>
        <p:spPr>
          <a:xfrm>
            <a:off x="4247864" y="1397320"/>
            <a:ext cx="3502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Walkway Expand UltraBold" pitchFamily="2" charset="0"/>
              </a:rPr>
              <a:t>Wo </a:t>
            </a:r>
            <a:r>
              <a:rPr lang="en-GB" sz="2000" dirty="0" err="1">
                <a:latin typeface="Walkway Expand UltraBold" pitchFamily="2" charset="0"/>
              </a:rPr>
              <a:t>wird</a:t>
            </a:r>
            <a:r>
              <a:rPr lang="en-GB" sz="2000" dirty="0">
                <a:latin typeface="Walkway Expand UltraBold" pitchFamily="2" charset="0"/>
              </a:rPr>
              <a:t> das System </a:t>
            </a:r>
          </a:p>
          <a:p>
            <a:pPr algn="ctr"/>
            <a:r>
              <a:rPr lang="en-GB" sz="2000" dirty="0" err="1">
                <a:latin typeface="Walkway Expand UltraBold" pitchFamily="2" charset="0"/>
              </a:rPr>
              <a:t>benutzt</a:t>
            </a:r>
            <a:r>
              <a:rPr lang="en-GB" sz="2000" dirty="0">
                <a:latin typeface="Walkway Expand UltraBold" pitchFamily="2" charset="0"/>
              </a:rPr>
              <a:t>?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60F991A-3B15-2441-BF62-159D85D7BC61}"/>
              </a:ext>
            </a:extLst>
          </p:cNvPr>
          <p:cNvSpPr/>
          <p:nvPr/>
        </p:nvSpPr>
        <p:spPr>
          <a:xfrm>
            <a:off x="4593331" y="3330421"/>
            <a:ext cx="26322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Wie sind die Eigenschaften der Umgebung?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Laut? Leise?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Hell? Dunkel?</a:t>
            </a:r>
            <a:endParaRPr lang="de-DE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4D7698-C1AC-134A-BBDB-FEE9C1E8A67A}"/>
              </a:ext>
            </a:extLst>
          </p:cNvPr>
          <p:cNvSpPr txBox="1"/>
          <p:nvPr/>
        </p:nvSpPr>
        <p:spPr>
          <a:xfrm>
            <a:off x="8059502" y="1397320"/>
            <a:ext cx="3432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Walkway Expand UltraBold" pitchFamily="2" charset="0"/>
              </a:rPr>
              <a:t>Was </a:t>
            </a:r>
            <a:r>
              <a:rPr lang="en-GB" sz="2000" dirty="0" err="1">
                <a:latin typeface="Walkway Expand UltraBold" pitchFamily="2" charset="0"/>
              </a:rPr>
              <a:t>soll</a:t>
            </a:r>
            <a:r>
              <a:rPr lang="en-GB" sz="2000" dirty="0">
                <a:latin typeface="Walkway Expand UltraBold" pitchFamily="2" charset="0"/>
              </a:rPr>
              <a:t> </a:t>
            </a:r>
            <a:r>
              <a:rPr lang="en-GB" sz="2000" dirty="0" err="1">
                <a:latin typeface="Walkway Expand UltraBold" pitchFamily="2" charset="0"/>
              </a:rPr>
              <a:t>es</a:t>
            </a:r>
            <a:r>
              <a:rPr lang="en-GB" sz="2000" dirty="0">
                <a:latin typeface="Walkway Expand UltraBold" pitchFamily="2" charset="0"/>
              </a:rPr>
              <a:t> </a:t>
            </a:r>
            <a:r>
              <a:rPr lang="en-GB" sz="2000" dirty="0" err="1">
                <a:latin typeface="Walkway Expand UltraBold" pitchFamily="2" charset="0"/>
              </a:rPr>
              <a:t>machen</a:t>
            </a:r>
            <a:r>
              <a:rPr lang="en-GB" sz="2000" dirty="0">
                <a:latin typeface="Walkway Expand UltraBold" pitchFamily="2" charset="0"/>
              </a:rPr>
              <a:t>?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2E36A5-FBD9-E441-9A6A-DD451377B492}"/>
              </a:ext>
            </a:extLst>
          </p:cNvPr>
          <p:cNvSpPr/>
          <p:nvPr/>
        </p:nvSpPr>
        <p:spPr>
          <a:xfrm>
            <a:off x="8257016" y="3287468"/>
            <a:ext cx="2844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 soll es für den Nutzer machen?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Wie auf seine Umgebung reagieren?</a:t>
            </a:r>
            <a:endParaRPr lang="de-DE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120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057FF-77F8-834A-8251-CA4CA67F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C233E5-E03B-814D-B4AE-3CDE2CE03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E97AA29-0869-CB44-8797-FACB83B1F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86603"/>
            <a:ext cx="5760720" cy="576072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A187937-74FF-594E-9EA2-BBB25B571606}"/>
              </a:ext>
            </a:extLst>
          </p:cNvPr>
          <p:cNvSpPr txBox="1"/>
          <p:nvPr/>
        </p:nvSpPr>
        <p:spPr>
          <a:xfrm>
            <a:off x="7477298" y="974095"/>
            <a:ext cx="3059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Mein </a:t>
            </a:r>
            <a:r>
              <a:rPr lang="en-GB" sz="2000" b="1" dirty="0" err="1"/>
              <a:t>smartes</a:t>
            </a:r>
            <a:r>
              <a:rPr lang="en-GB" sz="2000" b="1" dirty="0"/>
              <a:t> Zimmer </a:t>
            </a:r>
            <a:r>
              <a:rPr lang="en-GB" sz="2000" b="1" dirty="0" err="1"/>
              <a:t>mit</a:t>
            </a:r>
            <a:r>
              <a:rPr lang="en-GB" sz="2000" b="1" dirty="0"/>
              <a:t> </a:t>
            </a:r>
            <a:r>
              <a:rPr lang="en-GB" sz="2000" b="1" dirty="0" err="1"/>
              <a:t>Cozmo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839402783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Benutzerdefiniert 2">
      <a:majorFont>
        <a:latin typeface="Walkway Expand UltraBold"/>
        <a:ea typeface=""/>
        <a:cs typeface=""/>
      </a:majorFont>
      <a:minorFont>
        <a:latin typeface="Arial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310</Words>
  <Application>Microsoft Macintosh PowerPoint</Application>
  <PresentationFormat>Breitbild</PresentationFormat>
  <Paragraphs>88</Paragraphs>
  <Slides>14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4" baseType="lpstr">
      <vt:lpstr>ＭＳ Ｐゴシック</vt:lpstr>
      <vt:lpstr>ＭＳ Ｐゴシック</vt:lpstr>
      <vt:lpstr>Arial</vt:lpstr>
      <vt:lpstr>Calibri</vt:lpstr>
      <vt:lpstr>Symbol</vt:lpstr>
      <vt:lpstr>Times New Roman</vt:lpstr>
      <vt:lpstr>Verdana</vt:lpstr>
      <vt:lpstr>Walkway Expand UltraBold</vt:lpstr>
      <vt:lpstr>Wingdings</vt:lpstr>
      <vt:lpstr>Rückblick</vt:lpstr>
      <vt:lpstr>PowerPoint-Präsentation</vt:lpstr>
      <vt:lpstr>Fragebogen</vt:lpstr>
      <vt:lpstr>Was sind intelligente Umgebungen?</vt:lpstr>
      <vt:lpstr>Was machen wir?</vt:lpstr>
      <vt:lpstr>RasperryPi/ GrovePi/ Cozmo</vt:lpstr>
      <vt:lpstr>Nutzerzentrierter Designprozess</vt:lpstr>
      <vt:lpstr>Nutzerzentrierter Designprozess</vt:lpstr>
      <vt:lpstr>Nutzungskontext</vt:lpstr>
      <vt:lpstr>Präsentation</vt:lpstr>
      <vt:lpstr>Nutzerzentrierter Designprozess</vt:lpstr>
      <vt:lpstr>RasperryPi/ GrovePi/ Cozmo</vt:lpstr>
      <vt:lpstr>Box Designer</vt:lpstr>
      <vt:lpstr>Box Designer</vt:lpstr>
      <vt:lpstr>Abschlussvideo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smile</dc:title>
  <dc:creator>Filiz</dc:creator>
  <cp:lastModifiedBy>Erika Root</cp:lastModifiedBy>
  <cp:revision>203</cp:revision>
  <dcterms:created xsi:type="dcterms:W3CDTF">2017-05-04T08:31:21Z</dcterms:created>
  <dcterms:modified xsi:type="dcterms:W3CDTF">2019-10-14T08:52:57Z</dcterms:modified>
</cp:coreProperties>
</file>